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8" r:id="rId2"/>
    <p:sldId id="257" r:id="rId3"/>
    <p:sldId id="259" r:id="rId4"/>
    <p:sldId id="261" r:id="rId5"/>
    <p:sldId id="262" r:id="rId6"/>
    <p:sldId id="270" r:id="rId7"/>
    <p:sldId id="263" r:id="rId8"/>
    <p:sldId id="264" r:id="rId9"/>
    <p:sldId id="265" r:id="rId10"/>
    <p:sldId id="268" r:id="rId11"/>
    <p:sldId id="266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0000FF"/>
    <a:srgbClr val="FF0066"/>
    <a:srgbClr val="660033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B13CE-DC29-4DD1-B0CE-7D078E850AB2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1C64E-08CF-4A20-A112-84E544155B7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1C64E-08CF-4A20-A112-84E544155B7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C9CF2B-143F-4365-85A2-8A858B47A431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9F5007-5A3D-4CBC-B323-A320DEB367A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Uzbekistan" TargetMode="External"/><Relationship Id="rId2" Type="http://schemas.openxmlformats.org/officeDocument/2006/relationships/hyperlink" Target="https://en.wikipedia.org/wiki/Turco-Mongo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01000" cy="946150"/>
          </a:xfrm>
        </p:spPr>
        <p:txBody>
          <a:bodyPr>
            <a:noAutofit/>
          </a:bodyPr>
          <a:lstStyle/>
          <a:p>
            <a:r>
              <a:rPr lang="en-US" sz="3200" b="0" dirty="0" smtClean="0">
                <a:solidFill>
                  <a:srgbClr val="C00000"/>
                </a:solidFill>
                <a:latin typeface="Forte" pitchFamily="66" charset="0"/>
              </a:rPr>
              <a:t>       </a:t>
            </a:r>
            <a:r>
              <a:rPr lang="en-US" sz="4800" u="sng" dirty="0" smtClean="0">
                <a:solidFill>
                  <a:srgbClr val="C00000"/>
                </a:solidFill>
                <a:latin typeface="Forte" pitchFamily="66" charset="0"/>
              </a:rPr>
              <a:t>THE MUGHAL EMPIRE</a:t>
            </a:r>
            <a:endParaRPr lang="en-US" sz="4800" u="sng" dirty="0">
              <a:solidFill>
                <a:srgbClr val="C00000"/>
              </a:solidFill>
              <a:latin typeface="Forte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3600" dirty="0" smtClean="0">
                <a:solidFill>
                  <a:srgbClr val="002060"/>
                </a:solidFill>
                <a:latin typeface="Forte" pitchFamily="66" charset="0"/>
              </a:rPr>
              <a:t>BEGINNING IN THE YEAR 1526 ….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pic>
        <p:nvPicPr>
          <p:cNvPr id="5" name="Content Placeholder 4" descr="MUGHALS.pn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05201" y="1447800"/>
            <a:ext cx="5181600" cy="48006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Forte" pitchFamily="66" charset="0"/>
              </a:rPr>
              <a:t>WHO WERE THE MUGHALS?</a:t>
            </a:r>
            <a:endParaRPr lang="en-US" dirty="0">
              <a:solidFill>
                <a:srgbClr val="C00000"/>
              </a:solidFill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7912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60000"/>
              </a:lnSpc>
            </a:pPr>
            <a:endParaRPr lang="en-US" dirty="0" smtClean="0">
              <a:solidFill>
                <a:schemeClr val="tx2"/>
              </a:solidFill>
              <a:latin typeface="Forte" pitchFamily="66" charset="0"/>
            </a:endParaRPr>
          </a:p>
          <a:p>
            <a:pPr algn="just">
              <a:lnSpc>
                <a:spcPct val="160000"/>
              </a:lnSpc>
            </a:pPr>
            <a:endParaRPr lang="en-US" dirty="0" smtClean="0">
              <a:solidFill>
                <a:schemeClr val="tx2"/>
              </a:solidFill>
              <a:latin typeface="Forte" pitchFamily="66" charset="0"/>
            </a:endParaRPr>
          </a:p>
          <a:p>
            <a:pPr algn="just">
              <a:lnSpc>
                <a:spcPct val="160000"/>
              </a:lnSpc>
            </a:pPr>
            <a:r>
              <a:rPr lang="en-US" dirty="0" smtClean="0">
                <a:solidFill>
                  <a:schemeClr val="tx2"/>
                </a:solidFill>
                <a:latin typeface="Forte" pitchFamily="66" charset="0"/>
              </a:rPr>
              <a:t>THE MUGHALS WERE DESCENDANTS OF TWO OF THE  GREATEST CONQUERORS OF THE WORLD DURING MEDIEVAL PERIOD – </a:t>
            </a:r>
            <a:r>
              <a:rPr lang="en-US" u="sng" dirty="0" smtClean="0">
                <a:solidFill>
                  <a:srgbClr val="C00000"/>
                </a:solidFill>
                <a:latin typeface="Forte" pitchFamily="66" charset="0"/>
              </a:rPr>
              <a:t>GHENGHIS KHAN </a:t>
            </a:r>
            <a:r>
              <a:rPr lang="en-US" dirty="0" smtClean="0">
                <a:solidFill>
                  <a:srgbClr val="C00000"/>
                </a:solidFill>
                <a:latin typeface="Forte" pitchFamily="66" charset="0"/>
              </a:rPr>
              <a:t>( RULER OF THE MONGOL TRIBE) FROM  THEIR MOTHER’S SIDE;</a:t>
            </a:r>
          </a:p>
          <a:p>
            <a:pPr>
              <a:lnSpc>
                <a:spcPct val="160000"/>
              </a:lnSpc>
            </a:pPr>
            <a:r>
              <a:rPr lang="en-US" u="sng" dirty="0" smtClean="0">
                <a:solidFill>
                  <a:srgbClr val="00B050"/>
                </a:solidFill>
                <a:latin typeface="Forte" pitchFamily="66" charset="0"/>
              </a:rPr>
              <a:t>AMIR TAIMUR LONG </a:t>
            </a:r>
            <a:r>
              <a:rPr lang="en-US" dirty="0" smtClean="0">
                <a:solidFill>
                  <a:srgbClr val="00B050"/>
                </a:solidFill>
                <a:latin typeface="Forte" pitchFamily="66" charset="0"/>
              </a:rPr>
              <a:t>OR </a:t>
            </a:r>
            <a:r>
              <a:rPr lang="en-US" u="sng" dirty="0" smtClean="0">
                <a:solidFill>
                  <a:srgbClr val="00B050"/>
                </a:solidFill>
                <a:latin typeface="Forte" pitchFamily="66" charset="0"/>
              </a:rPr>
              <a:t>TAIMUR LANE </a:t>
            </a:r>
            <a:r>
              <a:rPr lang="en-US" dirty="0" smtClean="0">
                <a:solidFill>
                  <a:srgbClr val="00B050"/>
                </a:solidFill>
                <a:latin typeface="Forte" pitchFamily="66" charset="0"/>
              </a:rPr>
              <a:t>FROM  THE FATHER’S SIDE.</a:t>
            </a:r>
            <a:endParaRPr lang="en-US" dirty="0">
              <a:solidFill>
                <a:srgbClr val="00B050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2493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FF0066"/>
                </a:solidFill>
                <a:latin typeface="Forte" pitchFamily="66" charset="0"/>
              </a:rPr>
              <a:t>FROM WHERE DID THE MUGHALS OR MONGOLS ORIGINATE FROM?</a:t>
            </a:r>
            <a:endParaRPr lang="en-US" sz="2800" b="1" dirty="0">
              <a:solidFill>
                <a:srgbClr val="FF0066"/>
              </a:solidFill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67200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dirty="0" smtClean="0">
                <a:solidFill>
                  <a:srgbClr val="A50021"/>
                </a:solidFill>
                <a:latin typeface="Forte" pitchFamily="66" charset="0"/>
              </a:rPr>
              <a:t>THE DYNASTY ORIGINATED BEYOND THE HINDUKUSH ,CENTRAL ASIA. THEY WERE OF </a:t>
            </a:r>
            <a:r>
              <a:rPr lang="en-US" dirty="0" smtClean="0">
                <a:solidFill>
                  <a:srgbClr val="A50021"/>
                </a:solidFill>
                <a:latin typeface="Forte" pitchFamily="66" charset="0"/>
                <a:hlinkClick r:id="rId2" tooltip="Turco-Mongol"/>
              </a:rPr>
              <a:t>TURCO-MONGOL</a:t>
            </a:r>
            <a:r>
              <a:rPr lang="en-US" dirty="0" smtClean="0">
                <a:solidFill>
                  <a:srgbClr val="A50021"/>
                </a:solidFill>
                <a:latin typeface="Forte" pitchFamily="66" charset="0"/>
              </a:rPr>
              <a:t> ORIGIN FROM AN AREA WHICH IS A NOW PART OF MODERN-DAY </a:t>
            </a:r>
            <a:r>
              <a:rPr lang="en-US" dirty="0" smtClean="0">
                <a:solidFill>
                  <a:srgbClr val="A50021"/>
                </a:solidFill>
                <a:latin typeface="Forte" pitchFamily="66" charset="0"/>
                <a:hlinkClick r:id="rId3" tooltip="Uzbekistan"/>
              </a:rPr>
              <a:t>UZBEKISTAN</a:t>
            </a:r>
            <a:r>
              <a:rPr lang="en-US" dirty="0" smtClean="0">
                <a:solidFill>
                  <a:srgbClr val="A50021"/>
                </a:solidFill>
                <a:latin typeface="Forte" pitchFamily="66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Forte" pitchFamily="66" charset="0"/>
              </a:rPr>
              <a:t>.</a:t>
            </a:r>
            <a:endParaRPr lang="en-US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/>
          </a:bodyPr>
          <a:lstStyle/>
          <a:p>
            <a:r>
              <a:rPr lang="en-US" sz="4000" b="1" u="sng" dirty="0" smtClean="0">
                <a:solidFill>
                  <a:srgbClr val="660033"/>
                </a:solidFill>
                <a:latin typeface="Forte" pitchFamily="66" charset="0"/>
              </a:rPr>
              <a:t>WHY DID THEY OPT FOR INDIA?</a:t>
            </a:r>
            <a:endParaRPr lang="en-US" sz="4000" b="1" dirty="0">
              <a:solidFill>
                <a:srgbClr val="660033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295401"/>
            <a:ext cx="8382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Fabulous Wealth of India</a:t>
            </a:r>
          </a:p>
          <a:p>
            <a:pPr algn="just"/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Legal right</a:t>
            </a:r>
          </a:p>
          <a:p>
            <a:pPr algn="just"/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Limited Income of Kabul</a:t>
            </a:r>
          </a:p>
          <a:p>
            <a:pPr algn="just"/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Fear of Uzbek Invasions</a:t>
            </a:r>
          </a:p>
          <a:p>
            <a:r>
              <a:rPr lang="en-US" sz="3600" dirty="0">
                <a:solidFill>
                  <a:srgbClr val="FF0066"/>
                </a:solidFill>
                <a:latin typeface="Forte" pitchFamily="66" charset="0"/>
              </a:rPr>
              <a:t>The Political Condition of </a:t>
            </a:r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India</a:t>
            </a:r>
          </a:p>
          <a:p>
            <a:r>
              <a:rPr lang="en-US" sz="3600" dirty="0">
                <a:solidFill>
                  <a:srgbClr val="FF0066"/>
                </a:solidFill>
                <a:latin typeface="Forte" pitchFamily="66" charset="0"/>
              </a:rPr>
              <a:t>Invitation from </a:t>
            </a:r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 the </a:t>
            </a:r>
            <a:r>
              <a:rPr lang="en-US" sz="3600" dirty="0" err="1" smtClean="0">
                <a:solidFill>
                  <a:srgbClr val="FF0066"/>
                </a:solidFill>
                <a:latin typeface="Forte" pitchFamily="66" charset="0"/>
              </a:rPr>
              <a:t>Lodhi</a:t>
            </a:r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 Ruler</a:t>
            </a:r>
          </a:p>
          <a:p>
            <a:r>
              <a:rPr lang="en-US" sz="3600" dirty="0" smtClean="0">
                <a:solidFill>
                  <a:srgbClr val="FF0066"/>
                </a:solidFill>
                <a:latin typeface="Forte" pitchFamily="66" charset="0"/>
              </a:rPr>
              <a:t>Babur  himself was over ambitious</a:t>
            </a:r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  <a:p>
            <a:pPr algn="just">
              <a:lnSpc>
                <a:spcPct val="150000"/>
              </a:lnSpc>
            </a:pPr>
            <a:endParaRPr lang="en-US" sz="3600" dirty="0" smtClean="0">
              <a:solidFill>
                <a:srgbClr val="FF0066"/>
              </a:solidFill>
              <a:latin typeface="Forte" pitchFamily="66" charset="0"/>
            </a:endParaRPr>
          </a:p>
          <a:p>
            <a:pPr algn="just">
              <a:lnSpc>
                <a:spcPct val="150000"/>
              </a:lnSpc>
            </a:pPr>
            <a:endParaRPr lang="en-US" sz="3600" dirty="0">
              <a:solidFill>
                <a:srgbClr val="FF0066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6000" dirty="0" smtClean="0">
                <a:solidFill>
                  <a:srgbClr val="002060"/>
                </a:solidFill>
                <a:latin typeface="Forte" pitchFamily="66" charset="0"/>
              </a:rPr>
              <a:t>The </a:t>
            </a:r>
            <a:r>
              <a:rPr lang="en-US" sz="6000" dirty="0" err="1" smtClean="0">
                <a:solidFill>
                  <a:srgbClr val="002060"/>
                </a:solidFill>
                <a:latin typeface="Forte" pitchFamily="66" charset="0"/>
              </a:rPr>
              <a:t>Mughal</a:t>
            </a:r>
            <a:r>
              <a:rPr lang="en-US" sz="6000" dirty="0" smtClean="0">
                <a:solidFill>
                  <a:srgbClr val="002060"/>
                </a:solidFill>
                <a:latin typeface="Forte" pitchFamily="66" charset="0"/>
              </a:rPr>
              <a:t> Period </a:t>
            </a:r>
            <a:endParaRPr lang="en-US" sz="6000" dirty="0">
              <a:solidFill>
                <a:srgbClr val="002060"/>
              </a:solidFill>
              <a:latin typeface="Forte" pitchFamily="66" charset="0"/>
            </a:endParaRPr>
          </a:p>
        </p:txBody>
      </p:sp>
      <p:pic>
        <p:nvPicPr>
          <p:cNvPr id="2050" name="Picture 2" descr="C:\Documents and Settings\pc\Desktop\mughal-empire-4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81000" y="1295401"/>
            <a:ext cx="8610600" cy="50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2212848" cy="1371601"/>
          </a:xfrm>
        </p:spPr>
        <p:txBody>
          <a:bodyPr/>
          <a:lstStyle/>
          <a:p>
            <a:r>
              <a:rPr lang="en-US" sz="2400" u="sng" dirty="0" smtClean="0">
                <a:latin typeface="Forte" pitchFamily="66" charset="0"/>
              </a:rPr>
              <a:t>MNEMONICS</a:t>
            </a:r>
            <a:endParaRPr lang="en-US" sz="2400" u="sng" dirty="0">
              <a:latin typeface="Forte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609600" y="2286000"/>
            <a:ext cx="22098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Forte" pitchFamily="66" charset="0"/>
              </a:rPr>
              <a:t>SOMETHING TO AID MEMORY ; ART OF IMPROVING  MEMORY</a:t>
            </a:r>
            <a:endParaRPr lang="en-US" sz="2400" b="1" dirty="0">
              <a:solidFill>
                <a:srgbClr val="FF0000"/>
              </a:solidFill>
              <a:latin typeface="Forte" pitchFamily="66" charset="0"/>
            </a:endParaRPr>
          </a:p>
        </p:txBody>
      </p:sp>
      <p:pic>
        <p:nvPicPr>
          <p:cNvPr id="5" name="Picture Placeholder 4" descr="BHAJSA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896" r="5896"/>
          <a:stretch>
            <a:fillRect/>
          </a:stretch>
        </p:blipFill>
        <p:spPr>
          <a:xfrm rot="420000">
            <a:off x="3163184" y="540349"/>
            <a:ext cx="5623288" cy="581303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105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   </a:t>
            </a:r>
            <a:r>
              <a:rPr lang="en-US" sz="3600" u="sng" dirty="0" smtClean="0">
                <a:solidFill>
                  <a:srgbClr val="FF0000"/>
                </a:solidFill>
                <a:latin typeface="Forte" pitchFamily="66" charset="0"/>
              </a:rPr>
              <a:t>The expanse of the </a:t>
            </a:r>
            <a:r>
              <a:rPr lang="en-US" sz="3600" u="sng" dirty="0" err="1" smtClean="0">
                <a:solidFill>
                  <a:srgbClr val="FF0000"/>
                </a:solidFill>
                <a:latin typeface="Forte" pitchFamily="66" charset="0"/>
              </a:rPr>
              <a:t>Mughal</a:t>
            </a:r>
            <a:r>
              <a:rPr lang="en-US" sz="3600" u="sng" dirty="0" smtClean="0">
                <a:solidFill>
                  <a:srgbClr val="FF0000"/>
                </a:solidFill>
                <a:latin typeface="Forte" pitchFamily="66" charset="0"/>
              </a:rPr>
              <a:t> Empire</a:t>
            </a:r>
            <a:endParaRPr lang="en-US" sz="3600" u="sng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943600"/>
            <a:ext cx="8077200" cy="533400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A50021"/>
                </a:solidFill>
                <a:latin typeface="Forte" pitchFamily="66" charset="0"/>
              </a:rPr>
              <a:t>Given in blue – this was the </a:t>
            </a:r>
            <a:r>
              <a:rPr lang="en-US" sz="2400" b="1" dirty="0" err="1" smtClean="0">
                <a:solidFill>
                  <a:srgbClr val="A50021"/>
                </a:solidFill>
                <a:latin typeface="Forte" pitchFamily="66" charset="0"/>
              </a:rPr>
              <a:t>Mughal</a:t>
            </a:r>
            <a:r>
              <a:rPr lang="en-US" sz="2400" b="1" dirty="0" smtClean="0">
                <a:solidFill>
                  <a:srgbClr val="A50021"/>
                </a:solidFill>
                <a:latin typeface="Forte" pitchFamily="66" charset="0"/>
              </a:rPr>
              <a:t> empire at the peak of its extent</a:t>
            </a:r>
            <a:endParaRPr lang="en-US" sz="2400" b="1" dirty="0">
              <a:solidFill>
                <a:srgbClr val="A50021"/>
              </a:solidFill>
              <a:latin typeface="Forte" pitchFamily="66" charset="0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 descr="C:\Documents and Settings\pc\Desktop\the-mughals-mansabreligion-5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5050" y="254000"/>
            <a:ext cx="6813550" cy="4562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en-US" sz="4800" u="sng" dirty="0" smtClean="0">
                <a:solidFill>
                  <a:srgbClr val="A50021"/>
                </a:solidFill>
                <a:latin typeface="Forte" pitchFamily="66" charset="0"/>
              </a:rPr>
              <a:t>The founder – Babur(1526-1530)</a:t>
            </a:r>
            <a:endParaRPr lang="en-US" sz="4800" u="sng" dirty="0">
              <a:solidFill>
                <a:srgbClr val="A50021"/>
              </a:solidFill>
              <a:latin typeface="Forte" pitchFamily="66" charset="0"/>
            </a:endParaRPr>
          </a:p>
        </p:txBody>
      </p:sp>
      <p:pic>
        <p:nvPicPr>
          <p:cNvPr id="4" name="Content Placeholder 3" descr="babu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1" y="1066800"/>
            <a:ext cx="8229600" cy="55626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r>
              <a:rPr lang="en-US" sz="4000" b="1" u="sng" dirty="0" smtClean="0">
                <a:solidFill>
                  <a:srgbClr val="FF0066"/>
                </a:solidFill>
                <a:latin typeface="Forte" pitchFamily="66" charset="0"/>
              </a:rPr>
              <a:t>The most important event of his rule</a:t>
            </a:r>
            <a:endParaRPr lang="en-US" sz="4000" b="1" u="sng" dirty="0">
              <a:solidFill>
                <a:srgbClr val="FF0066"/>
              </a:solidFill>
              <a:latin typeface="Forte" pitchFamily="66" charset="0"/>
            </a:endParaRPr>
          </a:p>
        </p:txBody>
      </p:sp>
      <p:pic>
        <p:nvPicPr>
          <p:cNvPr id="4" name="Content Placeholder 3" descr="battle of panipa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447800"/>
            <a:ext cx="8610599" cy="51054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5943600"/>
            <a:ext cx="8534400" cy="6858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Forte" pitchFamily="66" charset="0"/>
              </a:rPr>
              <a:t>THE SECOND GREAT MUGHAL RULER- </a:t>
            </a:r>
            <a:r>
              <a:rPr lang="en-US" sz="2800" u="sng" dirty="0" smtClean="0">
                <a:latin typeface="Forte" pitchFamily="66" charset="0"/>
              </a:rPr>
              <a:t>HUMAYUN</a:t>
            </a:r>
            <a:endParaRPr lang="en-US" sz="2800" u="sng" dirty="0">
              <a:latin typeface="Forte" pitchFamily="66" charset="0"/>
            </a:endParaRPr>
          </a:p>
        </p:txBody>
      </p:sp>
      <p:pic>
        <p:nvPicPr>
          <p:cNvPr id="5" name="Picture Placeholder 4" descr="HUMAYUN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52" b="52"/>
          <a:stretch>
            <a:fillRect/>
          </a:stretch>
        </p:blipFill>
        <p:spPr>
          <a:xfrm>
            <a:off x="609600" y="612775"/>
            <a:ext cx="7772400" cy="487362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0000FF"/>
                </a:solidFill>
                <a:latin typeface="Forte" pitchFamily="66" charset="0"/>
              </a:rPr>
              <a:t>THE SECOND GREAT MUGHAL-</a:t>
            </a:r>
            <a:r>
              <a:rPr lang="en-US" sz="3600" u="sng" dirty="0" smtClean="0">
                <a:solidFill>
                  <a:srgbClr val="0000FF"/>
                </a:solidFill>
                <a:latin typeface="Forte" pitchFamily="66" charset="0"/>
              </a:rPr>
              <a:t>HUMAYUN</a:t>
            </a:r>
            <a:endParaRPr lang="en-US" sz="3600" u="sng" dirty="0">
              <a:solidFill>
                <a:srgbClr val="0000FF"/>
              </a:solidFill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Documents and Settings\pc\Desktop\HUMAY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403350"/>
            <a:ext cx="8534400" cy="514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734312"/>
          </a:xfrm>
        </p:spPr>
        <p:txBody>
          <a:bodyPr/>
          <a:lstStyle/>
          <a:p>
            <a:r>
              <a:rPr lang="en-US" dirty="0" smtClean="0">
                <a:latin typeface="Forte" pitchFamily="66" charset="0"/>
              </a:rPr>
              <a:t>TO BE CONTINUED FURTHER…………</a:t>
            </a:r>
            <a:endParaRPr lang="en-US" dirty="0">
              <a:latin typeface="Forte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193</Words>
  <Application>Microsoft Office PowerPoint</Application>
  <PresentationFormat>On-screen Show (4:3)</PresentationFormat>
  <Paragraphs>31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       THE MUGHAL EMPIRE</vt:lpstr>
      <vt:lpstr>WHO WERE THE MUGHALS?</vt:lpstr>
      <vt:lpstr>FROM WHERE DID THE MUGHALS OR MONGOLS ORIGINATE FROM?</vt:lpstr>
      <vt:lpstr>WHY DID THEY OPT FOR INDIA?</vt:lpstr>
      <vt:lpstr>The Mughal Period </vt:lpstr>
      <vt:lpstr>MNEMONICS</vt:lpstr>
      <vt:lpstr>               The expanse of the Mughal Empire</vt:lpstr>
      <vt:lpstr>The founder – Babur(1526-1530)</vt:lpstr>
      <vt:lpstr>The most important event of his rule</vt:lpstr>
      <vt:lpstr>Slide 10</vt:lpstr>
      <vt:lpstr>THE SECOND GREAT MUGHAL-HUMAYUN</vt:lpstr>
      <vt:lpstr>TO BE CONTINUED FURTHER…………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MUGHAL EMPIRE</dc:title>
  <dc:creator>pc</dc:creator>
  <cp:lastModifiedBy>pc</cp:lastModifiedBy>
  <cp:revision>31</cp:revision>
  <dcterms:created xsi:type="dcterms:W3CDTF">2016-06-16T08:30:34Z</dcterms:created>
  <dcterms:modified xsi:type="dcterms:W3CDTF">2016-06-16T11:31:10Z</dcterms:modified>
</cp:coreProperties>
</file>